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256" r:id="rId2"/>
    <p:sldId id="257" r:id="rId3"/>
    <p:sldId id="258" r:id="rId4"/>
    <p:sldId id="259" r:id="rId5"/>
    <p:sldId id="260" r:id="rId6"/>
    <p:sldId id="267" r:id="rId7"/>
    <p:sldId id="269" r:id="rId8"/>
    <p:sldId id="261" r:id="rId9"/>
    <p:sldId id="262" r:id="rId10"/>
    <p:sldId id="264" r:id="rId11"/>
    <p:sldId id="268" r:id="rId12"/>
    <p:sldId id="266" r:id="rId13"/>
    <p:sldId id="271" r:id="rId14"/>
    <p:sldId id="265"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34551" autoAdjust="0"/>
    <p:restoredTop sz="86352" autoAdjust="0"/>
  </p:normalViewPr>
  <p:slideViewPr>
    <p:cSldViewPr snapToGrid="0" snapToObjects="1">
      <p:cViewPr varScale="1">
        <p:scale>
          <a:sx n="95" d="100"/>
          <a:sy n="95" d="100"/>
        </p:scale>
        <p:origin x="275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ott Olsen" userId="fa7c33ac-178d-48ff-8b5b-a9bba905c665" providerId="ADAL" clId="{BCFB9F14-983E-441A-80D6-D3C0671FBC18}"/>
    <pc:docChg chg="custSel modSld">
      <pc:chgData name="Scott Olsen" userId="fa7c33ac-178d-48ff-8b5b-a9bba905c665" providerId="ADAL" clId="{BCFB9F14-983E-441A-80D6-D3C0671FBC18}" dt="2022-11-10T22:44:38.818" v="105" actId="20577"/>
      <pc:docMkLst>
        <pc:docMk/>
      </pc:docMkLst>
      <pc:sldChg chg="modSp mod">
        <pc:chgData name="Scott Olsen" userId="fa7c33ac-178d-48ff-8b5b-a9bba905c665" providerId="ADAL" clId="{BCFB9F14-983E-441A-80D6-D3C0671FBC18}" dt="2022-11-10T20:49:00.834" v="71" actId="20577"/>
        <pc:sldMkLst>
          <pc:docMk/>
          <pc:sldMk cId="3041632334" sldId="267"/>
        </pc:sldMkLst>
        <pc:spChg chg="mod">
          <ac:chgData name="Scott Olsen" userId="fa7c33ac-178d-48ff-8b5b-a9bba905c665" providerId="ADAL" clId="{BCFB9F14-983E-441A-80D6-D3C0671FBC18}" dt="2022-11-10T20:49:00.834" v="71" actId="20577"/>
          <ac:spMkLst>
            <pc:docMk/>
            <pc:sldMk cId="3041632334" sldId="267"/>
            <ac:spMk id="5" creationId="{00000000-0000-0000-0000-000000000000}"/>
          </ac:spMkLst>
        </pc:spChg>
      </pc:sldChg>
      <pc:sldChg chg="modSp mod">
        <pc:chgData name="Scott Olsen" userId="fa7c33ac-178d-48ff-8b5b-a9bba905c665" providerId="ADAL" clId="{BCFB9F14-983E-441A-80D6-D3C0671FBC18}" dt="2022-11-10T22:44:38.818" v="105" actId="20577"/>
        <pc:sldMkLst>
          <pc:docMk/>
          <pc:sldMk cId="3291416997" sldId="270"/>
        </pc:sldMkLst>
        <pc:spChg chg="mod">
          <ac:chgData name="Scott Olsen" userId="fa7c33ac-178d-48ff-8b5b-a9bba905c665" providerId="ADAL" clId="{BCFB9F14-983E-441A-80D6-D3C0671FBC18}" dt="2022-11-10T22:44:38.818" v="105" actId="20577"/>
          <ac:spMkLst>
            <pc:docMk/>
            <pc:sldMk cId="3291416997" sldId="270"/>
            <ac:spMk id="3" creationId="{EBBEE093-60FD-C54E-B17F-B315CF4FE91E}"/>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ED16F9E-B432-5F40-BFE2-4B7EB5674FD6}" type="datetimeFigureOut">
              <a:rPr lang="en-US" smtClean="0"/>
              <a:t>11/5/2024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39F50A2-7007-764F-89F0-93C8791833B0}" type="slidenum">
              <a:rPr lang="en-US" smtClean="0"/>
              <a:t>‹#›</a:t>
            </a:fld>
            <a:endParaRPr lang="en-US"/>
          </a:p>
        </p:txBody>
      </p:sp>
    </p:spTree>
    <p:extLst>
      <p:ext uri="{BB962C8B-B14F-4D97-AF65-F5344CB8AC3E}">
        <p14:creationId xmlns:p14="http://schemas.microsoft.com/office/powerpoint/2010/main" val="13519699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74746F2-C4CD-D44D-9A98-E08BF646820C}" type="datetimeFigureOut">
              <a:rPr lang="en-US" smtClean="0"/>
              <a:t>11/5/2024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549FD2-4C8C-7043-961C-EF5B7CDD853B}" type="slidenum">
              <a:rPr lang="en-US" smtClean="0"/>
              <a:t>‹#›</a:t>
            </a:fld>
            <a:endParaRPr lang="en-US"/>
          </a:p>
        </p:txBody>
      </p:sp>
    </p:spTree>
    <p:extLst>
      <p:ext uri="{BB962C8B-B14F-4D97-AF65-F5344CB8AC3E}">
        <p14:creationId xmlns:p14="http://schemas.microsoft.com/office/powerpoint/2010/main" val="165350915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549FD2-4C8C-7043-961C-EF5B7CDD853B}" type="slidenum">
              <a:rPr lang="en-US" smtClean="0"/>
              <a:t>1</a:t>
            </a:fld>
            <a:endParaRPr lang="en-US"/>
          </a:p>
        </p:txBody>
      </p:sp>
    </p:spTree>
    <p:extLst>
      <p:ext uri="{BB962C8B-B14F-4D97-AF65-F5344CB8AC3E}">
        <p14:creationId xmlns:p14="http://schemas.microsoft.com/office/powerpoint/2010/main" val="33363663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549FD2-4C8C-7043-961C-EF5B7CDD853B}" type="slidenum">
              <a:rPr lang="en-US" smtClean="0"/>
              <a:t>11</a:t>
            </a:fld>
            <a:endParaRPr lang="en-US"/>
          </a:p>
        </p:txBody>
      </p:sp>
    </p:spTree>
    <p:extLst>
      <p:ext uri="{BB962C8B-B14F-4D97-AF65-F5344CB8AC3E}">
        <p14:creationId xmlns:p14="http://schemas.microsoft.com/office/powerpoint/2010/main" val="20937195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549FD2-4C8C-7043-961C-EF5B7CDD853B}" type="slidenum">
              <a:rPr lang="en-US" smtClean="0"/>
              <a:t>12</a:t>
            </a:fld>
            <a:endParaRPr lang="en-US"/>
          </a:p>
        </p:txBody>
      </p:sp>
    </p:spTree>
    <p:extLst>
      <p:ext uri="{BB962C8B-B14F-4D97-AF65-F5344CB8AC3E}">
        <p14:creationId xmlns:p14="http://schemas.microsoft.com/office/powerpoint/2010/main" val="11644378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Revised 11/11/14</a:t>
            </a:r>
          </a:p>
        </p:txBody>
      </p:sp>
      <p:sp>
        <p:nvSpPr>
          <p:cNvPr id="4" name="Slide Number Placeholder 3"/>
          <p:cNvSpPr>
            <a:spLocks noGrp="1"/>
          </p:cNvSpPr>
          <p:nvPr>
            <p:ph type="sldNum" sz="quarter" idx="10"/>
          </p:nvPr>
        </p:nvSpPr>
        <p:spPr/>
        <p:txBody>
          <a:bodyPr/>
          <a:lstStyle/>
          <a:p>
            <a:fld id="{0D549FD2-4C8C-7043-961C-EF5B7CDD853B}" type="slidenum">
              <a:rPr lang="en-US" smtClean="0"/>
              <a:t>14</a:t>
            </a:fld>
            <a:endParaRPr lang="en-US"/>
          </a:p>
        </p:txBody>
      </p:sp>
    </p:spTree>
    <p:extLst>
      <p:ext uri="{BB962C8B-B14F-4D97-AF65-F5344CB8AC3E}">
        <p14:creationId xmlns:p14="http://schemas.microsoft.com/office/powerpoint/2010/main" val="6929444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549FD2-4C8C-7043-961C-EF5B7CDD853B}" type="slidenum">
              <a:rPr lang="en-US" smtClean="0"/>
              <a:t>15</a:t>
            </a:fld>
            <a:endParaRPr lang="en-US"/>
          </a:p>
        </p:txBody>
      </p:sp>
    </p:spTree>
    <p:extLst>
      <p:ext uri="{BB962C8B-B14F-4D97-AF65-F5344CB8AC3E}">
        <p14:creationId xmlns:p14="http://schemas.microsoft.com/office/powerpoint/2010/main" val="36004406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549FD2-4C8C-7043-961C-EF5B7CDD853B}" type="slidenum">
              <a:rPr lang="en-US" smtClean="0"/>
              <a:t>2</a:t>
            </a:fld>
            <a:endParaRPr lang="en-US"/>
          </a:p>
        </p:txBody>
      </p:sp>
    </p:spTree>
    <p:extLst>
      <p:ext uri="{BB962C8B-B14F-4D97-AF65-F5344CB8AC3E}">
        <p14:creationId xmlns:p14="http://schemas.microsoft.com/office/powerpoint/2010/main" val="14308401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t>Exercise:</a:t>
            </a:r>
            <a:r>
              <a:rPr lang="en-US" sz="1800" baseline="0" dirty="0"/>
              <a:t> calculate examples</a:t>
            </a:r>
            <a:endParaRPr lang="en-US" sz="1800" dirty="0"/>
          </a:p>
        </p:txBody>
      </p:sp>
      <p:sp>
        <p:nvSpPr>
          <p:cNvPr id="4" name="Slide Number Placeholder 3"/>
          <p:cNvSpPr>
            <a:spLocks noGrp="1"/>
          </p:cNvSpPr>
          <p:nvPr>
            <p:ph type="sldNum" sz="quarter" idx="10"/>
          </p:nvPr>
        </p:nvSpPr>
        <p:spPr/>
        <p:txBody>
          <a:bodyPr/>
          <a:lstStyle/>
          <a:p>
            <a:fld id="{0D549FD2-4C8C-7043-961C-EF5B7CDD853B}" type="slidenum">
              <a:rPr lang="en-US" smtClean="0"/>
              <a:t>4</a:t>
            </a:fld>
            <a:endParaRPr lang="en-US"/>
          </a:p>
        </p:txBody>
      </p:sp>
    </p:spTree>
    <p:extLst>
      <p:ext uri="{BB962C8B-B14F-4D97-AF65-F5344CB8AC3E}">
        <p14:creationId xmlns:p14="http://schemas.microsoft.com/office/powerpoint/2010/main" val="19988814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549FD2-4C8C-7043-961C-EF5B7CDD853B}" type="slidenum">
              <a:rPr lang="en-US" smtClean="0"/>
              <a:t>5</a:t>
            </a:fld>
            <a:endParaRPr lang="en-US"/>
          </a:p>
        </p:txBody>
      </p:sp>
    </p:spTree>
    <p:extLst>
      <p:ext uri="{BB962C8B-B14F-4D97-AF65-F5344CB8AC3E}">
        <p14:creationId xmlns:p14="http://schemas.microsoft.com/office/powerpoint/2010/main" val="36749664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Full</a:t>
            </a:r>
          </a:p>
        </p:txBody>
      </p:sp>
      <p:sp>
        <p:nvSpPr>
          <p:cNvPr id="4" name="Slide Number Placeholder 3"/>
          <p:cNvSpPr>
            <a:spLocks noGrp="1"/>
          </p:cNvSpPr>
          <p:nvPr>
            <p:ph type="sldNum" sz="quarter" idx="5"/>
          </p:nvPr>
        </p:nvSpPr>
        <p:spPr/>
        <p:txBody>
          <a:bodyPr/>
          <a:lstStyle/>
          <a:p>
            <a:fld id="{0D549FD2-4C8C-7043-961C-EF5B7CDD853B}" type="slidenum">
              <a:rPr lang="en-US" smtClean="0"/>
              <a:t>6</a:t>
            </a:fld>
            <a:endParaRPr lang="en-US"/>
          </a:p>
        </p:txBody>
      </p:sp>
    </p:spTree>
    <p:extLst>
      <p:ext uri="{BB962C8B-B14F-4D97-AF65-F5344CB8AC3E}">
        <p14:creationId xmlns:p14="http://schemas.microsoft.com/office/powerpoint/2010/main" val="31898964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549FD2-4C8C-7043-961C-EF5B7CDD853B}" type="slidenum">
              <a:rPr lang="en-US" smtClean="0"/>
              <a:t>7</a:t>
            </a:fld>
            <a:endParaRPr lang="en-US"/>
          </a:p>
        </p:txBody>
      </p:sp>
    </p:spTree>
    <p:extLst>
      <p:ext uri="{BB962C8B-B14F-4D97-AF65-F5344CB8AC3E}">
        <p14:creationId xmlns:p14="http://schemas.microsoft.com/office/powerpoint/2010/main" val="4183162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549FD2-4C8C-7043-961C-EF5B7CDD853B}" type="slidenum">
              <a:rPr lang="en-US" smtClean="0"/>
              <a:t>8</a:t>
            </a:fld>
            <a:endParaRPr lang="en-US"/>
          </a:p>
        </p:txBody>
      </p:sp>
    </p:spTree>
    <p:extLst>
      <p:ext uri="{BB962C8B-B14F-4D97-AF65-F5344CB8AC3E}">
        <p14:creationId xmlns:p14="http://schemas.microsoft.com/office/powerpoint/2010/main" val="36427624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549FD2-4C8C-7043-961C-EF5B7CDD853B}" type="slidenum">
              <a:rPr lang="en-US" smtClean="0"/>
              <a:t>9</a:t>
            </a:fld>
            <a:endParaRPr lang="en-US"/>
          </a:p>
        </p:txBody>
      </p:sp>
    </p:spTree>
    <p:extLst>
      <p:ext uri="{BB962C8B-B14F-4D97-AF65-F5344CB8AC3E}">
        <p14:creationId xmlns:p14="http://schemas.microsoft.com/office/powerpoint/2010/main" val="7621316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549FD2-4C8C-7043-961C-EF5B7CDD853B}" type="slidenum">
              <a:rPr lang="en-US" smtClean="0"/>
              <a:t>10</a:t>
            </a:fld>
            <a:endParaRPr lang="en-US"/>
          </a:p>
        </p:txBody>
      </p:sp>
    </p:spTree>
    <p:extLst>
      <p:ext uri="{BB962C8B-B14F-4D97-AF65-F5344CB8AC3E}">
        <p14:creationId xmlns:p14="http://schemas.microsoft.com/office/powerpoint/2010/main" val="40182866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11/5/2024</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11/5/2024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11/5/2024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US"/>
              <a:t>Click to edit Master title style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11/5/2024</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US"/>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11/5/2024</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n-US"/>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728701E-CAF4-4159-9B3E-41C86DFFA30D}" type="datetimeFigureOut">
              <a:rPr lang="en-US" smtClean="0"/>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n-US"/>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11/5/2024</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n-US"/>
              <a:t>Drag picture to placeholder or click icon to add</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n-US"/>
              <a:t>Drag picture to placeholder or click icon to add</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n-US"/>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11/5/2024</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n-US"/>
              <a:t>Drag picture to placeholder or click icon to add</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n-US"/>
              <a:t>Drag picture to placeholder or click icon to add</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n-US"/>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US"/>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11/5/2024</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n-US"/>
              <a:t>Drag picture to placeholder or click icon to add</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n-US"/>
              <a:t>Drag picture to placeholder or click icon to add</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n-US"/>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n-US"/>
              <a:t>Click to edit Master title style</a:t>
            </a:r>
            <a:endParaRPr/>
          </a:p>
        </p:txBody>
      </p:sp>
      <p:sp>
        <p:nvSpPr>
          <p:cNvPr id="3" name="Content Placeholder 2"/>
          <p:cNvSpPr>
            <a:spLocks noGrp="1"/>
          </p:cNvSpPr>
          <p:nvPr>
            <p:ph idx="1"/>
          </p:nvPr>
        </p:nvSpPr>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11/5/2024</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n-US"/>
              <a:t>Drag picture to placeholder or click icon to add</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n-US"/>
              <a:t>Drag picture to placeholder or click icon to add</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n-US"/>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11/5/2024</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11/5/2024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11/5/2024</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a:t>Click to edit Master title style</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11/5/2024</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7"/>
            <a:ext cx="4038600" cy="1885163"/>
          </a:xfrm>
        </p:spPr>
        <p:txBody>
          <a:bodyPr>
            <a:normAutofit fontScale="90000"/>
          </a:bodyPr>
          <a:lstStyle/>
          <a:p>
            <a:r>
              <a:rPr lang="en-US" dirty="0"/>
              <a:t>Staff Development Leave (SDL) for Classified Professionals</a:t>
            </a:r>
            <a:br>
              <a:rPr lang="en-US" dirty="0"/>
            </a:br>
            <a:r>
              <a:rPr lang="en-US" sz="1600" dirty="0"/>
              <a:t>Revised 11/30/23</a:t>
            </a:r>
          </a:p>
        </p:txBody>
      </p:sp>
    </p:spTree>
    <p:extLst>
      <p:ext uri="{BB962C8B-B14F-4D97-AF65-F5344CB8AC3E}">
        <p14:creationId xmlns:p14="http://schemas.microsoft.com/office/powerpoint/2010/main" val="743175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While You’re On Leave</a:t>
            </a:r>
            <a:r>
              <a:rPr lang="en-US" dirty="0"/>
              <a:t> </a:t>
            </a:r>
          </a:p>
        </p:txBody>
      </p:sp>
      <p:sp>
        <p:nvSpPr>
          <p:cNvPr id="3" name="Content Placeholder 2"/>
          <p:cNvSpPr>
            <a:spLocks noGrp="1"/>
          </p:cNvSpPr>
          <p:nvPr>
            <p:ph idx="1"/>
          </p:nvPr>
        </p:nvSpPr>
        <p:spPr>
          <a:xfrm>
            <a:off x="498473" y="1863187"/>
            <a:ext cx="7556313" cy="4440632"/>
          </a:xfrm>
        </p:spPr>
        <p:txBody>
          <a:bodyPr>
            <a:noAutofit/>
          </a:bodyPr>
          <a:lstStyle/>
          <a:p>
            <a:r>
              <a:rPr lang="en-US" sz="2400" dirty="0"/>
              <a:t>Earn 85% of your full pay.</a:t>
            </a:r>
          </a:p>
          <a:p>
            <a:r>
              <a:rPr lang="en-US" sz="2400" dirty="0"/>
              <a:t>You are entitled to all your benefits, only 85% of service time will be credited by PERS.  </a:t>
            </a:r>
          </a:p>
          <a:p>
            <a:pPr lvl="2"/>
            <a:r>
              <a:rPr lang="en-US" sz="2200" dirty="0"/>
              <a:t>You can make arrangements to make a contribution to the system to insure full service credit for the period of the leave.</a:t>
            </a:r>
          </a:p>
          <a:p>
            <a:r>
              <a:rPr lang="en-US" sz="2400" dirty="0"/>
              <a:t>You will earn 85% of normal credit for sick leave and seniority.</a:t>
            </a:r>
          </a:p>
          <a:p>
            <a:r>
              <a:rPr lang="en-US" sz="2400" dirty="0"/>
              <a:t>No vacation credit is earned.</a:t>
            </a:r>
          </a:p>
        </p:txBody>
      </p:sp>
    </p:spTree>
    <p:extLst>
      <p:ext uri="{BB962C8B-B14F-4D97-AF65-F5344CB8AC3E}">
        <p14:creationId xmlns:p14="http://schemas.microsoft.com/office/powerpoint/2010/main" val="2300994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2A619-5B6D-B946-9C2A-DE6D16CD26B4}"/>
              </a:ext>
            </a:extLst>
          </p:cNvPr>
          <p:cNvSpPr>
            <a:spLocks noGrp="1"/>
          </p:cNvSpPr>
          <p:nvPr>
            <p:ph type="title"/>
          </p:nvPr>
        </p:nvSpPr>
        <p:spPr/>
        <p:txBody>
          <a:bodyPr/>
          <a:lstStyle/>
          <a:p>
            <a:r>
              <a:rPr lang="en-US" b="1" dirty="0"/>
              <a:t>While You’re On Leave</a:t>
            </a:r>
            <a:r>
              <a:rPr lang="en-US" dirty="0"/>
              <a:t> …</a:t>
            </a:r>
            <a:r>
              <a:rPr lang="en-US" dirty="0" err="1"/>
              <a:t>con’t</a:t>
            </a:r>
            <a:endParaRPr lang="en-US" dirty="0"/>
          </a:p>
        </p:txBody>
      </p:sp>
      <p:sp>
        <p:nvSpPr>
          <p:cNvPr id="3" name="Content Placeholder 2">
            <a:extLst>
              <a:ext uri="{FF2B5EF4-FFF2-40B4-BE49-F238E27FC236}">
                <a16:creationId xmlns:a16="http://schemas.microsoft.com/office/drawing/2014/main" id="{CFC983E2-F26C-284D-81AF-43FF6680D6A4}"/>
              </a:ext>
            </a:extLst>
          </p:cNvPr>
          <p:cNvSpPr>
            <a:spLocks noGrp="1"/>
          </p:cNvSpPr>
          <p:nvPr>
            <p:ph idx="1"/>
          </p:nvPr>
        </p:nvSpPr>
        <p:spPr/>
        <p:txBody>
          <a:bodyPr/>
          <a:lstStyle/>
          <a:p>
            <a:r>
              <a:rPr lang="en-US" sz="2400" dirty="0"/>
              <a:t>You may apply for Education Assistance for courses taken during your leave. </a:t>
            </a:r>
          </a:p>
          <a:p>
            <a:r>
              <a:rPr lang="en-US" sz="2400" dirty="0"/>
              <a:t>Classes taken during SDL for which the worker received Educational Assistance are not eligible to be used to qualify for a Professional Growth Award.</a:t>
            </a:r>
          </a:p>
          <a:p>
            <a:r>
              <a:rPr lang="en-US" sz="2400" dirty="0"/>
              <a:t>While on SDL, </a:t>
            </a:r>
            <a:r>
              <a:rPr lang="en-US" sz="2400" b="1" dirty="0">
                <a:solidFill>
                  <a:schemeClr val="accent2">
                    <a:lumMod val="75000"/>
                    <a:lumOff val="25000"/>
                  </a:schemeClr>
                </a:solidFill>
              </a:rPr>
              <a:t>you are eligible</a:t>
            </a:r>
            <a:r>
              <a:rPr lang="en-US" sz="2400" dirty="0"/>
              <a:t> to use ACE negotiated conference and travel funds.</a:t>
            </a:r>
          </a:p>
          <a:p>
            <a:pPr marL="0" indent="0">
              <a:buNone/>
            </a:pPr>
            <a:endParaRPr lang="en-US" dirty="0"/>
          </a:p>
        </p:txBody>
      </p:sp>
    </p:spTree>
    <p:extLst>
      <p:ext uri="{BB962C8B-B14F-4D97-AF65-F5344CB8AC3E}">
        <p14:creationId xmlns:p14="http://schemas.microsoft.com/office/powerpoint/2010/main" val="25257634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Other Leave Considerations</a:t>
            </a:r>
            <a:r>
              <a:rPr lang="en-US" dirty="0"/>
              <a:t>	</a:t>
            </a:r>
          </a:p>
        </p:txBody>
      </p:sp>
      <p:sp>
        <p:nvSpPr>
          <p:cNvPr id="3" name="Content Placeholder 2"/>
          <p:cNvSpPr>
            <a:spLocks noGrp="1"/>
          </p:cNvSpPr>
          <p:nvPr>
            <p:ph idx="1"/>
          </p:nvPr>
        </p:nvSpPr>
        <p:spPr>
          <a:xfrm>
            <a:off x="498473" y="1600200"/>
            <a:ext cx="7556313" cy="4823836"/>
          </a:xfrm>
        </p:spPr>
        <p:txBody>
          <a:bodyPr>
            <a:normAutofit/>
          </a:bodyPr>
          <a:lstStyle/>
          <a:p>
            <a:r>
              <a:rPr lang="en-US" sz="2400" dirty="0"/>
              <a:t>Workers on leave are entitled to an equivalent position upon return from the leave but not guaranteed the same position that they had when they started the leave.</a:t>
            </a:r>
          </a:p>
          <a:p>
            <a:r>
              <a:rPr lang="en-US" sz="2400" dirty="0"/>
              <a:t>Should a layoff occur that affects your position, you would not be expected to pay back the funding for your SDL if your position is eliminated.</a:t>
            </a:r>
          </a:p>
          <a:p>
            <a:r>
              <a:rPr lang="en-US" sz="2400" dirty="0"/>
              <a:t>Should an illness or injury or family emergency occur during your leave that would affect your ability to complete your leave outcomes be sure to contact Human Resources right away, don’t wait!</a:t>
            </a:r>
          </a:p>
        </p:txBody>
      </p:sp>
    </p:spTree>
    <p:extLst>
      <p:ext uri="{BB962C8B-B14F-4D97-AF65-F5344CB8AC3E}">
        <p14:creationId xmlns:p14="http://schemas.microsoft.com/office/powerpoint/2010/main" val="973376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38322-E1EA-324A-842E-3CDED0228399}"/>
              </a:ext>
            </a:extLst>
          </p:cNvPr>
          <p:cNvSpPr>
            <a:spLocks noGrp="1"/>
          </p:cNvSpPr>
          <p:nvPr>
            <p:ph type="title"/>
          </p:nvPr>
        </p:nvSpPr>
        <p:spPr/>
        <p:txBody>
          <a:bodyPr/>
          <a:lstStyle/>
          <a:p>
            <a:r>
              <a:rPr lang="en-US" sz="3200" b="1" dirty="0"/>
              <a:t>Other Leave Considerations… </a:t>
            </a:r>
            <a:r>
              <a:rPr lang="en-US" sz="3200" b="1" dirty="0" err="1"/>
              <a:t>con’t</a:t>
            </a:r>
            <a:endParaRPr lang="en-US" sz="3200" b="1" dirty="0"/>
          </a:p>
        </p:txBody>
      </p:sp>
      <p:sp>
        <p:nvSpPr>
          <p:cNvPr id="3" name="Content Placeholder 2">
            <a:extLst>
              <a:ext uri="{FF2B5EF4-FFF2-40B4-BE49-F238E27FC236}">
                <a16:creationId xmlns:a16="http://schemas.microsoft.com/office/drawing/2014/main" id="{C1001E7D-76BF-9149-9A8C-93EB3E5E2270}"/>
              </a:ext>
            </a:extLst>
          </p:cNvPr>
          <p:cNvSpPr>
            <a:spLocks noGrp="1"/>
          </p:cNvSpPr>
          <p:nvPr>
            <p:ph idx="1"/>
          </p:nvPr>
        </p:nvSpPr>
        <p:spPr/>
        <p:txBody>
          <a:bodyPr/>
          <a:lstStyle/>
          <a:p>
            <a:r>
              <a:rPr lang="en-US" sz="2400" dirty="0"/>
              <a:t>You can use all your “PGA Section 1” course hours from your leave on your next PGA application (unless you were reimbursed for those course expenses through the Education Assistance Fund). Extra hours (above your 200 hours needed) will carryover to your next award.</a:t>
            </a:r>
          </a:p>
          <a:p>
            <a:endParaRPr lang="en-US" dirty="0"/>
          </a:p>
        </p:txBody>
      </p:sp>
    </p:spTree>
    <p:extLst>
      <p:ext uri="{BB962C8B-B14F-4D97-AF65-F5344CB8AC3E}">
        <p14:creationId xmlns:p14="http://schemas.microsoft.com/office/powerpoint/2010/main" val="23612112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Final Report For Your Leave</a:t>
            </a:r>
            <a:endParaRPr lang="en-US" dirty="0"/>
          </a:p>
        </p:txBody>
      </p:sp>
      <p:sp>
        <p:nvSpPr>
          <p:cNvPr id="3" name="Content Placeholder 2"/>
          <p:cNvSpPr>
            <a:spLocks noGrp="1"/>
          </p:cNvSpPr>
          <p:nvPr>
            <p:ph idx="1"/>
          </p:nvPr>
        </p:nvSpPr>
        <p:spPr/>
        <p:txBody>
          <a:bodyPr>
            <a:noAutofit/>
          </a:bodyPr>
          <a:lstStyle/>
          <a:p>
            <a:r>
              <a:rPr lang="en-US" sz="2400" b="1" dirty="0"/>
              <a:t>Your final report is due within 30 days of your return from leave</a:t>
            </a:r>
            <a:r>
              <a:rPr lang="en-US" sz="2400" dirty="0"/>
              <a:t>, emphasizing the value to the District and the learning outcomes achieved.</a:t>
            </a:r>
          </a:p>
          <a:p>
            <a:r>
              <a:rPr lang="en-US" sz="2400" dirty="0"/>
              <a:t>You must also submit a transcript or other documentation showing satisfactory completion of your course work as soon as reasonably possible.	</a:t>
            </a:r>
          </a:p>
          <a:p>
            <a:r>
              <a:rPr lang="en-US" sz="2400" dirty="0"/>
              <a:t>If the SDL Committee determines that you have not met the conditions of the leave the Committee may recommend that you be required to pay back your leave.</a:t>
            </a:r>
          </a:p>
        </p:txBody>
      </p:sp>
    </p:spTree>
    <p:extLst>
      <p:ext uri="{BB962C8B-B14F-4D97-AF65-F5344CB8AC3E}">
        <p14:creationId xmlns:p14="http://schemas.microsoft.com/office/powerpoint/2010/main" val="26161949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B1A60-EEA0-A74E-9DE8-B9E198D5D8D9}"/>
              </a:ext>
            </a:extLst>
          </p:cNvPr>
          <p:cNvSpPr>
            <a:spLocks noGrp="1"/>
          </p:cNvSpPr>
          <p:nvPr>
            <p:ph type="title"/>
          </p:nvPr>
        </p:nvSpPr>
        <p:spPr/>
        <p:txBody>
          <a:bodyPr/>
          <a:lstStyle/>
          <a:p>
            <a:r>
              <a:rPr lang="en-US" b="1" dirty="0"/>
              <a:t>Staff Development </a:t>
            </a:r>
            <a:br>
              <a:rPr lang="en-US" b="1" dirty="0"/>
            </a:br>
            <a:r>
              <a:rPr lang="en-US" b="1" dirty="0"/>
              <a:t>Leave Committee</a:t>
            </a:r>
          </a:p>
        </p:txBody>
      </p:sp>
      <p:sp>
        <p:nvSpPr>
          <p:cNvPr id="3" name="Content Placeholder 2">
            <a:extLst>
              <a:ext uri="{FF2B5EF4-FFF2-40B4-BE49-F238E27FC236}">
                <a16:creationId xmlns:a16="http://schemas.microsoft.com/office/drawing/2014/main" id="{EBBEE093-60FD-C54E-B17F-B315CF4FE91E}"/>
              </a:ext>
            </a:extLst>
          </p:cNvPr>
          <p:cNvSpPr>
            <a:spLocks noGrp="1"/>
          </p:cNvSpPr>
          <p:nvPr>
            <p:ph idx="1"/>
          </p:nvPr>
        </p:nvSpPr>
        <p:spPr/>
        <p:txBody>
          <a:bodyPr>
            <a:normAutofit fontScale="92500" lnSpcReduction="20000"/>
          </a:bodyPr>
          <a:lstStyle/>
          <a:p>
            <a:pPr marL="0" indent="0">
              <a:buNone/>
            </a:pPr>
            <a:r>
              <a:rPr lang="en-US" sz="2400" dirty="0"/>
              <a:t>The SDL committee comprises of representatives from all classified bargaining units which includes ACE, CSEA, POA, Teamsters, and </a:t>
            </a:r>
            <a:r>
              <a:rPr lang="en-US" sz="2400" dirty="0" err="1"/>
              <a:t>Confidentials</a:t>
            </a:r>
            <a:r>
              <a:rPr lang="en-US" sz="2400" dirty="0"/>
              <a:t>. The committee is chaired by the Associate Vice Chancellor of Human Resources.</a:t>
            </a:r>
          </a:p>
          <a:p>
            <a:pPr marL="0" indent="0">
              <a:buNone/>
            </a:pPr>
            <a:r>
              <a:rPr lang="en-US" sz="2200" b="1" dirty="0">
                <a:solidFill>
                  <a:schemeClr val="accent1"/>
                </a:solidFill>
              </a:rPr>
              <a:t>ACE Representatives</a:t>
            </a:r>
          </a:p>
          <a:p>
            <a:pPr>
              <a:spcBef>
                <a:spcPts val="0"/>
              </a:spcBef>
            </a:pPr>
            <a:r>
              <a:rPr lang="en-US" sz="2200" dirty="0"/>
              <a:t>Vacant</a:t>
            </a:r>
          </a:p>
          <a:p>
            <a:pPr>
              <a:spcBef>
                <a:spcPts val="0"/>
              </a:spcBef>
            </a:pPr>
            <a:r>
              <a:rPr lang="en-US" sz="2200" dirty="0"/>
              <a:t>Scott Olsen, president, ACE </a:t>
            </a:r>
          </a:p>
          <a:p>
            <a:pPr marL="0" indent="0">
              <a:spcBef>
                <a:spcPts val="0"/>
              </a:spcBef>
              <a:buNone/>
            </a:pPr>
            <a:endParaRPr lang="en-US" sz="2200" dirty="0"/>
          </a:p>
          <a:p>
            <a:pPr marL="0" indent="0">
              <a:spcBef>
                <a:spcPts val="0"/>
              </a:spcBef>
              <a:buNone/>
            </a:pPr>
            <a:r>
              <a:rPr lang="en-US" sz="2200" b="1" dirty="0">
                <a:solidFill>
                  <a:schemeClr val="accent1"/>
                </a:solidFill>
              </a:rPr>
              <a:t>Other members:</a:t>
            </a:r>
          </a:p>
          <a:p>
            <a:pPr>
              <a:spcBef>
                <a:spcPts val="0"/>
              </a:spcBef>
            </a:pPr>
            <a:r>
              <a:rPr lang="en-US" sz="2200" dirty="0"/>
              <a:t>Unknown, Confidential</a:t>
            </a:r>
          </a:p>
          <a:p>
            <a:pPr>
              <a:spcBef>
                <a:spcPts val="0"/>
              </a:spcBef>
            </a:pPr>
            <a:r>
              <a:rPr lang="en-US" sz="2200" dirty="0"/>
              <a:t>Adam Contreras, CSEA</a:t>
            </a:r>
          </a:p>
          <a:p>
            <a:pPr>
              <a:spcBef>
                <a:spcPts val="0"/>
              </a:spcBef>
            </a:pPr>
            <a:r>
              <a:rPr lang="en-US" sz="2200" dirty="0"/>
              <a:t>Kevin Strauss, POA</a:t>
            </a:r>
          </a:p>
          <a:p>
            <a:pPr>
              <a:spcBef>
                <a:spcPts val="0"/>
              </a:spcBef>
            </a:pPr>
            <a:r>
              <a:rPr lang="en-US" sz="2200" dirty="0"/>
              <a:t>Tonette Torres, Teamsters</a:t>
            </a:r>
          </a:p>
        </p:txBody>
      </p:sp>
    </p:spTree>
    <p:extLst>
      <p:ext uri="{BB962C8B-B14F-4D97-AF65-F5344CB8AC3E}">
        <p14:creationId xmlns:p14="http://schemas.microsoft.com/office/powerpoint/2010/main" val="3291416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Workshop Outcomes</a:t>
            </a:r>
          </a:p>
        </p:txBody>
      </p:sp>
      <p:sp>
        <p:nvSpPr>
          <p:cNvPr id="3" name="Content Placeholder 2"/>
          <p:cNvSpPr>
            <a:spLocks noGrp="1"/>
          </p:cNvSpPr>
          <p:nvPr>
            <p:ph idx="1"/>
          </p:nvPr>
        </p:nvSpPr>
        <p:spPr>
          <a:xfrm>
            <a:off x="498474" y="2036620"/>
            <a:ext cx="7556313" cy="4144963"/>
          </a:xfrm>
        </p:spPr>
        <p:txBody>
          <a:bodyPr>
            <a:normAutofit/>
          </a:bodyPr>
          <a:lstStyle/>
          <a:p>
            <a:pPr marL="0" indent="0">
              <a:buNone/>
            </a:pPr>
            <a:r>
              <a:rPr lang="en-US" sz="2600" i="1" dirty="0"/>
              <a:t>By the end of this activity, participants will be able to:</a:t>
            </a:r>
            <a:endParaRPr lang="en-US" sz="2600" dirty="0"/>
          </a:p>
          <a:p>
            <a:r>
              <a:rPr lang="en-US" sz="2600" i="1" dirty="0"/>
              <a:t>Prepare a Staff Development Leave Application, following the ACE-negotiated policies, procedures, and deadlines.</a:t>
            </a:r>
            <a:endParaRPr lang="en-US" sz="2600" dirty="0"/>
          </a:p>
          <a:p>
            <a:endParaRPr lang="en-US" dirty="0"/>
          </a:p>
        </p:txBody>
      </p:sp>
    </p:spTree>
    <p:extLst>
      <p:ext uri="{BB962C8B-B14F-4D97-AF65-F5344CB8AC3E}">
        <p14:creationId xmlns:p14="http://schemas.microsoft.com/office/powerpoint/2010/main" val="3978360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t>Purpose of the Staff Development Leave</a:t>
            </a:r>
            <a:br>
              <a:rPr lang="en-US" dirty="0"/>
            </a:br>
            <a:endParaRPr lang="en-US" dirty="0"/>
          </a:p>
        </p:txBody>
      </p:sp>
      <p:sp>
        <p:nvSpPr>
          <p:cNvPr id="3" name="Content Placeholder 2"/>
          <p:cNvSpPr>
            <a:spLocks noGrp="1"/>
          </p:cNvSpPr>
          <p:nvPr>
            <p:ph idx="1"/>
          </p:nvPr>
        </p:nvSpPr>
        <p:spPr>
          <a:xfrm>
            <a:off x="498473" y="2701636"/>
            <a:ext cx="7556313" cy="2770909"/>
          </a:xfrm>
        </p:spPr>
        <p:txBody>
          <a:bodyPr>
            <a:normAutofit/>
          </a:bodyPr>
          <a:lstStyle/>
          <a:p>
            <a:r>
              <a:rPr lang="en-US" sz="3200" dirty="0"/>
              <a:t>To encourage classified professionals to enhance their value to the District through further job-related education, the upgrading of their skills, or retraining for a different career path. </a:t>
            </a:r>
          </a:p>
        </p:txBody>
      </p:sp>
    </p:spTree>
    <p:extLst>
      <p:ext uri="{BB962C8B-B14F-4D97-AF65-F5344CB8AC3E}">
        <p14:creationId xmlns:p14="http://schemas.microsoft.com/office/powerpoint/2010/main" val="1165580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Eligibility for the Leave</a:t>
            </a:r>
            <a:br>
              <a:rPr lang="en-US" dirty="0"/>
            </a:br>
            <a:endParaRPr lang="en-US" dirty="0"/>
          </a:p>
        </p:txBody>
      </p:sp>
      <p:sp>
        <p:nvSpPr>
          <p:cNvPr id="3" name="Content Placeholder 2"/>
          <p:cNvSpPr>
            <a:spLocks noGrp="1"/>
          </p:cNvSpPr>
          <p:nvPr>
            <p:ph idx="1"/>
          </p:nvPr>
        </p:nvSpPr>
        <p:spPr/>
        <p:txBody>
          <a:bodyPr>
            <a:normAutofit/>
          </a:bodyPr>
          <a:lstStyle/>
          <a:p>
            <a:r>
              <a:rPr lang="en-US" sz="3200" dirty="0"/>
              <a:t>You must </a:t>
            </a:r>
            <a:r>
              <a:rPr lang="en-US" sz="3200" i="1" dirty="0"/>
              <a:t>complete</a:t>
            </a:r>
            <a:r>
              <a:rPr lang="en-US" sz="3200" dirty="0"/>
              <a:t> 7 years of service </a:t>
            </a:r>
            <a:r>
              <a:rPr lang="en-US" sz="3200" i="1" dirty="0"/>
              <a:t>before</a:t>
            </a:r>
            <a:r>
              <a:rPr lang="en-US" sz="3200" dirty="0"/>
              <a:t> your leave is scheduled to begin.	</a:t>
            </a:r>
          </a:p>
          <a:p>
            <a:r>
              <a:rPr lang="en-US" sz="3200" dirty="0"/>
              <a:t>Your application for leave may be submitted during your 7</a:t>
            </a:r>
            <a:r>
              <a:rPr lang="en-US" sz="3200" baseline="30000" dirty="0"/>
              <a:t>th</a:t>
            </a:r>
            <a:r>
              <a:rPr lang="en-US" sz="3200" dirty="0"/>
              <a:t> year.</a:t>
            </a:r>
          </a:p>
          <a:p>
            <a:r>
              <a:rPr lang="en-US" sz="3200" dirty="0"/>
              <a:t> You are eligible again in 7 year increments.</a:t>
            </a:r>
          </a:p>
        </p:txBody>
      </p:sp>
    </p:spTree>
    <p:extLst>
      <p:ext uri="{BB962C8B-B14F-4D97-AF65-F5344CB8AC3E}">
        <p14:creationId xmlns:p14="http://schemas.microsoft.com/office/powerpoint/2010/main" val="1269517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Leave Requirements</a:t>
            </a:r>
            <a:endParaRPr lang="en-US" dirty="0"/>
          </a:p>
        </p:txBody>
      </p:sp>
      <p:sp>
        <p:nvSpPr>
          <p:cNvPr id="3" name="Content Placeholder 2"/>
          <p:cNvSpPr>
            <a:spLocks noGrp="1"/>
          </p:cNvSpPr>
          <p:nvPr>
            <p:ph idx="1"/>
          </p:nvPr>
        </p:nvSpPr>
        <p:spPr>
          <a:xfrm>
            <a:off x="498474" y="1600199"/>
            <a:ext cx="7556313" cy="5020467"/>
          </a:xfrm>
          <a:noFill/>
          <a:ln>
            <a:noFill/>
          </a:ln>
        </p:spPr>
        <p:txBody>
          <a:bodyPr>
            <a:noAutofit/>
          </a:bodyPr>
          <a:lstStyle/>
          <a:p>
            <a:pPr marL="514350" indent="-514350">
              <a:buFont typeface="+mj-lt"/>
              <a:buAutoNum type="arabicPeriod"/>
            </a:pPr>
            <a:r>
              <a:rPr lang="en-US" sz="2600" b="1" dirty="0"/>
              <a:t>Duration: </a:t>
            </a:r>
            <a:r>
              <a:rPr lang="en-US" sz="2600" dirty="0"/>
              <a:t>Leaves may be requested from one-quarter increments to a maximum of ten (10) months in length.</a:t>
            </a:r>
          </a:p>
          <a:p>
            <a:pPr marL="514350" indent="-514350">
              <a:buFont typeface="+mj-lt"/>
              <a:buAutoNum type="arabicPeriod"/>
            </a:pPr>
            <a:r>
              <a:rPr lang="en-US" sz="2600" b="1" dirty="0"/>
              <a:t>Approval: </a:t>
            </a:r>
            <a:r>
              <a:rPr lang="en-US" sz="2600" dirty="0"/>
              <a:t>Your supervisor and the administrator for your department must approve the application. The final signature comes from the College President. </a:t>
            </a:r>
          </a:p>
          <a:p>
            <a:pPr lvl="3"/>
            <a:r>
              <a:rPr lang="en-US" sz="2400" dirty="0"/>
              <a:t>If your supervisor/manager refuses to sign the application, please contact your ACE Chief Steward.</a:t>
            </a:r>
          </a:p>
          <a:p>
            <a:pPr marL="0" indent="0">
              <a:buNone/>
            </a:pPr>
            <a:endParaRPr lang="en-US" sz="2600" dirty="0"/>
          </a:p>
        </p:txBody>
      </p:sp>
    </p:spTree>
    <p:extLst>
      <p:ext uri="{BB962C8B-B14F-4D97-AF65-F5344CB8AC3E}">
        <p14:creationId xmlns:p14="http://schemas.microsoft.com/office/powerpoint/2010/main" val="2682591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Leave Requirements. . . Cont’d</a:t>
            </a:r>
            <a:endParaRPr lang="en-US" dirty="0"/>
          </a:p>
        </p:txBody>
      </p:sp>
      <p:sp>
        <p:nvSpPr>
          <p:cNvPr id="5" name="Content Placeholder 2"/>
          <p:cNvSpPr txBox="1">
            <a:spLocks/>
          </p:cNvSpPr>
          <p:nvPr/>
        </p:nvSpPr>
        <p:spPr>
          <a:xfrm>
            <a:off x="1262071" y="1504823"/>
            <a:ext cx="6945116" cy="4782962"/>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a:lstStyle>
          <a:p>
            <a:pPr marL="0" indent="0">
              <a:buFont typeface="Wingdings" pitchFamily="2" charset="2"/>
              <a:buNone/>
            </a:pPr>
            <a:r>
              <a:rPr lang="en-US" sz="2400" dirty="0"/>
              <a:t>Your application must have:</a:t>
            </a:r>
          </a:p>
          <a:p>
            <a:r>
              <a:rPr lang="en-US" sz="2400" dirty="0"/>
              <a:t> </a:t>
            </a:r>
            <a:r>
              <a:rPr lang="en-US" sz="2400" b="1" dirty="0"/>
              <a:t>A detailed description of the proposed activities </a:t>
            </a:r>
            <a:r>
              <a:rPr lang="en-US" sz="2400" dirty="0"/>
              <a:t>and the potential value of them to the District.  Include precise dates for the start and end of the leave.</a:t>
            </a:r>
          </a:p>
          <a:p>
            <a:r>
              <a:rPr lang="en-US" sz="2400" b="1" dirty="0"/>
              <a:t>Full-time school: </a:t>
            </a:r>
            <a:r>
              <a:rPr lang="en-US" sz="2400" dirty="0"/>
              <a:t>Coursework must be a minimum of 12 quarter or semester units for undergraduate and 8 quarter or semester units for graduate level courses.</a:t>
            </a:r>
          </a:p>
          <a:p>
            <a:r>
              <a:rPr lang="en-US" sz="2400" b="1"/>
              <a:t>Non-Coursework</a:t>
            </a:r>
            <a:r>
              <a:rPr lang="en-US" sz="2400" b="1" dirty="0"/>
              <a:t>: </a:t>
            </a:r>
            <a:r>
              <a:rPr lang="en-US" sz="2400" dirty="0"/>
              <a:t>One hour of activity per week for one unit for any portion of the leave not using coursework.</a:t>
            </a:r>
            <a:endParaRPr lang="en-US" dirty="0"/>
          </a:p>
        </p:txBody>
      </p:sp>
    </p:spTree>
    <p:extLst>
      <p:ext uri="{BB962C8B-B14F-4D97-AF65-F5344CB8AC3E}">
        <p14:creationId xmlns:p14="http://schemas.microsoft.com/office/powerpoint/2010/main" val="3041632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FF3AF-5E07-1648-BEFC-68B1C30F38F7}"/>
              </a:ext>
            </a:extLst>
          </p:cNvPr>
          <p:cNvSpPr>
            <a:spLocks noGrp="1"/>
          </p:cNvSpPr>
          <p:nvPr>
            <p:ph type="title"/>
          </p:nvPr>
        </p:nvSpPr>
        <p:spPr/>
        <p:txBody>
          <a:bodyPr/>
          <a:lstStyle/>
          <a:p>
            <a:r>
              <a:rPr lang="en-US" b="1" dirty="0"/>
              <a:t>Leave Requirements. . . Cont’d</a:t>
            </a:r>
            <a:endParaRPr lang="en-US" dirty="0"/>
          </a:p>
        </p:txBody>
      </p:sp>
      <p:sp>
        <p:nvSpPr>
          <p:cNvPr id="3" name="Content Placeholder 2">
            <a:extLst>
              <a:ext uri="{FF2B5EF4-FFF2-40B4-BE49-F238E27FC236}">
                <a16:creationId xmlns:a16="http://schemas.microsoft.com/office/drawing/2014/main" id="{246F9EA4-D8D3-264C-A948-BFFCC71E0499}"/>
              </a:ext>
            </a:extLst>
          </p:cNvPr>
          <p:cNvSpPr>
            <a:spLocks noGrp="1"/>
          </p:cNvSpPr>
          <p:nvPr>
            <p:ph idx="1"/>
          </p:nvPr>
        </p:nvSpPr>
        <p:spPr/>
        <p:txBody>
          <a:bodyPr>
            <a:normAutofit/>
          </a:bodyPr>
          <a:lstStyle/>
          <a:p>
            <a:r>
              <a:rPr lang="en-US" sz="2400" b="1" dirty="0"/>
              <a:t>Changes to your SDL: </a:t>
            </a:r>
            <a:r>
              <a:rPr lang="en-US" sz="2400" dirty="0"/>
              <a:t>Any changes to the leave must be </a:t>
            </a:r>
            <a:r>
              <a:rPr lang="en-US" sz="2400" b="1" u="sng" dirty="0">
                <a:solidFill>
                  <a:schemeClr val="accent1"/>
                </a:solidFill>
              </a:rPr>
              <a:t>submitted in writing</a:t>
            </a:r>
            <a:r>
              <a:rPr lang="en-US" sz="2400" b="1" dirty="0">
                <a:solidFill>
                  <a:schemeClr val="accent1"/>
                </a:solidFill>
              </a:rPr>
              <a:t> </a:t>
            </a:r>
            <a:r>
              <a:rPr lang="en-US" sz="2400" dirty="0"/>
              <a:t>to the associate vice chancellor of human resources, who will consult with the Staff Development Leave Committee, to approve such changes </a:t>
            </a:r>
            <a:r>
              <a:rPr lang="en-US" sz="2400" b="1" u="sng" dirty="0">
                <a:solidFill>
                  <a:schemeClr val="accent1"/>
                </a:solidFill>
              </a:rPr>
              <a:t>prior</a:t>
            </a:r>
            <a:r>
              <a:rPr lang="en-US" sz="2400" dirty="0"/>
              <a:t> to the unit members participation in those changes.</a:t>
            </a:r>
          </a:p>
        </p:txBody>
      </p:sp>
    </p:spTree>
    <p:extLst>
      <p:ext uri="{BB962C8B-B14F-4D97-AF65-F5344CB8AC3E}">
        <p14:creationId xmlns:p14="http://schemas.microsoft.com/office/powerpoint/2010/main" val="2756994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Deadlines</a:t>
            </a:r>
            <a:endParaRPr lang="en-US" dirty="0"/>
          </a:p>
        </p:txBody>
      </p:sp>
      <p:sp>
        <p:nvSpPr>
          <p:cNvPr id="3" name="Content Placeholder 2"/>
          <p:cNvSpPr>
            <a:spLocks noGrp="1"/>
          </p:cNvSpPr>
          <p:nvPr>
            <p:ph idx="1"/>
          </p:nvPr>
        </p:nvSpPr>
        <p:spPr>
          <a:xfrm>
            <a:off x="498474" y="2057401"/>
            <a:ext cx="7556313" cy="3886199"/>
          </a:xfrm>
        </p:spPr>
        <p:txBody>
          <a:bodyPr>
            <a:noAutofit/>
          </a:bodyPr>
          <a:lstStyle/>
          <a:p>
            <a:r>
              <a:rPr lang="en-US" sz="2400" dirty="0"/>
              <a:t>Applications are due by 5 p.m. December 15 to the Associate Vice Chancellor of Human Resources.</a:t>
            </a:r>
          </a:p>
          <a:p>
            <a:r>
              <a:rPr lang="en-US" sz="2400" dirty="0"/>
              <a:t>You may turn in your application unsigned, but it must have all required signatures to the Human Resources department by 5 p.m. January 31.</a:t>
            </a:r>
          </a:p>
          <a:p>
            <a:r>
              <a:rPr lang="en-US" sz="2400" dirty="0"/>
              <a:t>Ten (10) Board-approved leaves are approved by the Board of Trustees at the February Board Meeting and announced by March 1 every year</a:t>
            </a:r>
            <a:r>
              <a:rPr lang="en-US" sz="2800" dirty="0"/>
              <a:t>.</a:t>
            </a:r>
          </a:p>
        </p:txBody>
      </p:sp>
    </p:spTree>
    <p:extLst>
      <p:ext uri="{BB962C8B-B14F-4D97-AF65-F5344CB8AC3E}">
        <p14:creationId xmlns:p14="http://schemas.microsoft.com/office/powerpoint/2010/main" val="2861509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8474" y="497949"/>
            <a:ext cx="7556313" cy="1116106"/>
          </a:xfrm>
        </p:spPr>
        <p:txBody>
          <a:bodyPr/>
          <a:lstStyle/>
          <a:p>
            <a:r>
              <a:rPr lang="en-US" b="1" dirty="0"/>
              <a:t>On Approval of  Your Leave</a:t>
            </a:r>
            <a:endParaRPr lang="en-US" dirty="0"/>
          </a:p>
        </p:txBody>
      </p:sp>
      <p:sp>
        <p:nvSpPr>
          <p:cNvPr id="3" name="Content Placeholder 2"/>
          <p:cNvSpPr>
            <a:spLocks noGrp="1"/>
          </p:cNvSpPr>
          <p:nvPr>
            <p:ph idx="1"/>
          </p:nvPr>
        </p:nvSpPr>
        <p:spPr/>
        <p:txBody>
          <a:bodyPr/>
          <a:lstStyle/>
          <a:p>
            <a:r>
              <a:rPr lang="en-US" sz="2400" dirty="0"/>
              <a:t>You must agree in writing to render, upon return from your leave, a minimum of two months of service to the district for each month of staff development leave</a:t>
            </a:r>
            <a:r>
              <a:rPr lang="en-US" dirty="0"/>
              <a:t>.</a:t>
            </a:r>
          </a:p>
        </p:txBody>
      </p:sp>
    </p:spTree>
    <p:extLst>
      <p:ext uri="{BB962C8B-B14F-4D97-AF65-F5344CB8AC3E}">
        <p14:creationId xmlns:p14="http://schemas.microsoft.com/office/powerpoint/2010/main" val="154011078"/>
      </p:ext>
    </p:extLst>
  </p:cSld>
  <p:clrMapOvr>
    <a:masterClrMapping/>
  </p:clrMapOvr>
</p:sld>
</file>

<file path=ppt/theme/theme1.xml><?xml version="1.0" encoding="utf-8"?>
<a:theme xmlns:a="http://schemas.openxmlformats.org/drawingml/2006/main" name="Advantage">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432</TotalTime>
  <Words>904</Words>
  <Application>Microsoft Office PowerPoint</Application>
  <PresentationFormat>On-screen Show (4:3)</PresentationFormat>
  <Paragraphs>74</Paragraphs>
  <Slides>15</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Calibri</vt:lpstr>
      <vt:lpstr>Rockwell</vt:lpstr>
      <vt:lpstr>Wingdings</vt:lpstr>
      <vt:lpstr>Advantage</vt:lpstr>
      <vt:lpstr>Staff Development Leave (SDL) for Classified Professionals Revised 11/30/23</vt:lpstr>
      <vt:lpstr>Workshop Outcomes</vt:lpstr>
      <vt:lpstr>Purpose of the Staff Development Leave </vt:lpstr>
      <vt:lpstr>Eligibility for the Leave </vt:lpstr>
      <vt:lpstr>Leave Requirements</vt:lpstr>
      <vt:lpstr>Leave Requirements. . . Cont’d</vt:lpstr>
      <vt:lpstr>Leave Requirements. . . Cont’d</vt:lpstr>
      <vt:lpstr>Deadlines</vt:lpstr>
      <vt:lpstr>On Approval of  Your Leave</vt:lpstr>
      <vt:lpstr>While You’re On Leave </vt:lpstr>
      <vt:lpstr>While You’re On Leave …con’t</vt:lpstr>
      <vt:lpstr>Other Leave Considerations </vt:lpstr>
      <vt:lpstr>Other Leave Considerations… con’t</vt:lpstr>
      <vt:lpstr>The Final Report For Your Leave</vt:lpstr>
      <vt:lpstr>Staff Development  Leave Committee</vt:lpstr>
    </vt:vector>
  </TitlesOfParts>
  <Company>FHDA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Professional Development Leave for Classified Professionals</dc:title>
  <dc:creator>Mary Kay Englen</dc:creator>
  <cp:lastModifiedBy>Scott Olsen</cp:lastModifiedBy>
  <cp:revision>37</cp:revision>
  <cp:lastPrinted>2015-11-05T23:03:50Z</cp:lastPrinted>
  <dcterms:created xsi:type="dcterms:W3CDTF">2014-10-27T23:05:02Z</dcterms:created>
  <dcterms:modified xsi:type="dcterms:W3CDTF">2024-11-05T19:10:57Z</dcterms:modified>
</cp:coreProperties>
</file>